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69" r:id="rId3"/>
    <p:sldId id="271" r:id="rId4"/>
    <p:sldId id="297" r:id="rId5"/>
    <p:sldId id="281" r:id="rId6"/>
    <p:sldId id="296" r:id="rId7"/>
    <p:sldId id="284" r:id="rId8"/>
    <p:sldId id="286" r:id="rId9"/>
    <p:sldId id="285" r:id="rId10"/>
    <p:sldId id="295" r:id="rId11"/>
    <p:sldId id="282" r:id="rId12"/>
    <p:sldId id="283" r:id="rId13"/>
    <p:sldId id="287" r:id="rId14"/>
    <p:sldId id="290" r:id="rId15"/>
    <p:sldId id="289" r:id="rId16"/>
    <p:sldId id="291" r:id="rId17"/>
    <p:sldId id="292" r:id="rId18"/>
    <p:sldId id="270" r:id="rId19"/>
    <p:sldId id="272" r:id="rId20"/>
    <p:sldId id="273" r:id="rId21"/>
    <p:sldId id="274" r:id="rId22"/>
    <p:sldId id="275" r:id="rId23"/>
    <p:sldId id="293" r:id="rId24"/>
    <p:sldId id="298" r:id="rId25"/>
    <p:sldId id="294" r:id="rId26"/>
    <p:sldId id="267" r:id="rId27"/>
    <p:sldId id="262" r:id="rId28"/>
    <p:sldId id="257" r:id="rId29"/>
    <p:sldId id="258" r:id="rId30"/>
    <p:sldId id="261" r:id="rId31"/>
    <p:sldId id="259" r:id="rId32"/>
    <p:sldId id="260" r:id="rId33"/>
    <p:sldId id="278" r:id="rId34"/>
    <p:sldId id="268" r:id="rId35"/>
    <p:sldId id="277" r:id="rId36"/>
    <p:sldId id="306" r:id="rId37"/>
    <p:sldId id="279" r:id="rId38"/>
    <p:sldId id="307" r:id="rId39"/>
    <p:sldId id="308" r:id="rId40"/>
    <p:sldId id="309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17" r:id="rId49"/>
    <p:sldId id="280" r:id="rId50"/>
    <p:sldId id="276" r:id="rId51"/>
    <p:sldId id="315" r:id="rId52"/>
    <p:sldId id="316" r:id="rId53"/>
    <p:sldId id="266" r:id="rId54"/>
    <p:sldId id="311" r:id="rId55"/>
    <p:sldId id="312" r:id="rId56"/>
    <p:sldId id="313" r:id="rId57"/>
    <p:sldId id="314" r:id="rId58"/>
    <p:sldId id="263" r:id="rId59"/>
    <p:sldId id="264" r:id="rId60"/>
    <p:sldId id="265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67" autoAdjust="0"/>
  </p:normalViewPr>
  <p:slideViewPr>
    <p:cSldViewPr snapToGrid="0" snapToObjects="1">
      <p:cViewPr>
        <p:scale>
          <a:sx n="90" d="100"/>
          <a:sy n="90" d="100"/>
        </p:scale>
        <p:origin x="-2176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19733644406"/>
          <c:y val="0.0142655482472072"/>
          <c:w val="0.913965927870127"/>
          <c:h val="0.8481760113555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Sheet2!$B$2:$B$8</c:f>
              <c:numCache>
                <c:formatCode>General</c:formatCode>
                <c:ptCount val="7"/>
                <c:pt idx="0">
                  <c:v>1.0</c:v>
                </c:pt>
                <c:pt idx="1">
                  <c:v>6.0</c:v>
                </c:pt>
                <c:pt idx="2">
                  <c:v>15.0</c:v>
                </c:pt>
                <c:pt idx="3">
                  <c:v>20.0</c:v>
                </c:pt>
                <c:pt idx="4">
                  <c:v>15.0</c:v>
                </c:pt>
                <c:pt idx="5">
                  <c:v>6.0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8603368"/>
        <c:axId val="2132922408"/>
      </c:barChart>
      <c:catAx>
        <c:axId val="2138603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dominant alleles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922408"/>
        <c:crosses val="autoZero"/>
        <c:auto val="1"/>
        <c:lblAlgn val="ctr"/>
        <c:lblOffset val="100"/>
        <c:noMultiLvlLbl val="0"/>
      </c:catAx>
      <c:valAx>
        <c:axId val="2132922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603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AD24E-83A4-3B45-AA89-C543B9CB9496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40A96-C0D9-6D48-83E1-560E25C08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8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– get a sense of the agility of using data to estimate heritability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people different to each other? Why is there variation in natural populations?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traits of interest are measured on a continuous scale. Yet genetic inheritance is discrete – you either inherit a</a:t>
            </a:r>
            <a:r>
              <a:rPr lang="en-US" baseline="0" dirty="0" smtClean="0"/>
              <a:t> causal allele or you don’t. How can continuous variation arise from discrete genetic elements?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a trait that is influenced by two different loci. If you have risk</a:t>
            </a:r>
            <a:r>
              <a:rPr lang="en-US" baseline="0" dirty="0" smtClean="0"/>
              <a:t> alleles at both loci you have additively higher risk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distribution of number of disease alleles inherited?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the same for a trait controlled</a:t>
            </a:r>
            <a:r>
              <a:rPr lang="en-US" baseline="0" dirty="0" smtClean="0"/>
              <a:t> by 3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from 3</a:t>
            </a:r>
            <a:r>
              <a:rPr lang="en-US" baseline="0" dirty="0" smtClean="0"/>
              <a:t> loci we can have 7 different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some large</a:t>
            </a:r>
            <a:r>
              <a:rPr lang="en-US" baseline="0" dirty="0" smtClean="0"/>
              <a:t> peaks and some small peaks?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the best SNP, remove everything</a:t>
            </a:r>
            <a:r>
              <a:rPr lang="en-US" baseline="0" dirty="0" smtClean="0"/>
              <a:t> that has R^2 over some threshold within a specified window. Typically remove any SNP with R^2 &gt; 0.1 within 1Mb window. Anything that remains above the threshold will be retained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clumping? Most causal variants have LD with lots of SNPs. Every LD SNP is essentially ‘double counting’ the effect of the causal 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differences amongst people in the population?</a:t>
            </a:r>
          </a:p>
          <a:p>
            <a:endParaRPr lang="en-US" dirty="0" smtClean="0"/>
          </a:p>
          <a:p>
            <a:r>
              <a:rPr lang="en-US" dirty="0" smtClean="0"/>
              <a:t>How much of this is due to genetic effects</a:t>
            </a:r>
          </a:p>
          <a:p>
            <a:endParaRPr lang="en-US" dirty="0" smtClean="0"/>
          </a:p>
          <a:p>
            <a:r>
              <a:rPr lang="en-US" dirty="0" smtClean="0"/>
              <a:t>There are lots of different ways to approach</a:t>
            </a:r>
            <a:r>
              <a:rPr lang="en-US" baseline="0" dirty="0" smtClean="0"/>
              <a:t>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2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GWAS is to be sure that a particular SNP has a</a:t>
            </a:r>
            <a:r>
              <a:rPr lang="en-US" baseline="0" dirty="0" smtClean="0"/>
              <a:t> real effect, hence a strict significance threshold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GWAS is happy to miss many true associations in order to ensure there are no 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1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including MORE SNPs by relaxing the threshold lead to better correlation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set of bars is creating scores in a different dataset, and testing the score in an independent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5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effect size, sample size and allele frequency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disease phenotype</a:t>
            </a:r>
            <a:r>
              <a:rPr lang="en-US" baseline="0" dirty="0" smtClean="0"/>
              <a:t> is either 0 or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independent variable is potentially continuous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an influence on the PROBABILITY of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PROBABILITY of disease is estimated as a link function between the fitted values and the disease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36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creates a continuous genetic score, but for a disease trait we know it’s either 0 or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presumed underlying continuous scale is known as the 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to have some minimum number of causal</a:t>
            </a:r>
            <a:r>
              <a:rPr lang="en-US" baseline="0" dirty="0" smtClean="0"/>
              <a:t> factors, and once you reach that number you develop the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5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Interpreting multifactorial influences on a disease outcome can be difficult</a:t>
            </a:r>
          </a:p>
          <a:p>
            <a:endParaRPr lang="en-US" dirty="0" smtClean="0"/>
          </a:p>
          <a:p>
            <a:r>
              <a:rPr lang="en-US" dirty="0" smtClean="0"/>
              <a:t>If you measure things on the liability scale it is equivalent to a quantitative trait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addition of each new risk variant increases your genetic profile score </a:t>
            </a:r>
            <a:r>
              <a:rPr lang="en-US" baseline="0" dirty="0" smtClean="0"/>
              <a:t>additively, and independently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If you measure things on the observed scale (or the probability scale)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addition of a new variant if you already have so many variants that you are going to get the disease anyway, has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influence is non linear and related to the heritability of the disease and the prevalence of the disease in the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two rather different definitions, but they actually pertain to the same thing</a:t>
            </a:r>
          </a:p>
          <a:p>
            <a:endParaRPr lang="en-US" dirty="0" smtClean="0"/>
          </a:p>
          <a:p>
            <a:r>
              <a:rPr lang="en-US" dirty="0" smtClean="0"/>
              <a:t>We will be thinking about heritability very much in</a:t>
            </a:r>
            <a:r>
              <a:rPr lang="en-US" baseline="0" dirty="0" smtClean="0"/>
              <a:t> terms of (2)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will be using (1) as a tool to make these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genetic clone, then if the trait is at all heritable</a:t>
            </a:r>
            <a:r>
              <a:rPr lang="en-US" baseline="0" dirty="0" smtClean="0"/>
              <a:t> then to some extent you should be able to predict one clone’s phenotype based on knowledge of the other clone’s phenotype.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accuracy of this prediction is measured by correlation.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higher the correlation, the higher the genetic contribution to the trait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6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see correlations that look like this</a:t>
            </a:r>
            <a:r>
              <a:rPr lang="en-US" baseline="0" dirty="0" smtClean="0"/>
              <a:t> between pairs of MZ, DZ, and cousins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estimate heritability with this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2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4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5A48-9968-9246-9264-323AB4909D0A}" type="datetimeFigureOut">
              <a:rPr lang="en-US" smtClean="0"/>
              <a:t>15/06/16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Quantitative 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Gib Hemani</a:t>
            </a:r>
            <a:endParaRPr lang="en-US" dirty="0"/>
          </a:p>
        </p:txBody>
      </p:sp>
      <p:pic>
        <p:nvPicPr>
          <p:cNvPr id="4" name="Picture 3" descr="uob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2" y="5589240"/>
            <a:ext cx="3517900" cy="1016000"/>
          </a:xfrm>
          <a:prstGeom prst="rect">
            <a:avLst/>
          </a:prstGeom>
        </p:spPr>
      </p:pic>
      <p:pic>
        <p:nvPicPr>
          <p:cNvPr id="5" name="Picture 4" descr="ieu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440" y="5661248"/>
            <a:ext cx="2590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Falconer’s method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additive genetic effects</a:t>
            </a:r>
          </a:p>
          <a:p>
            <a:r>
              <a:rPr lang="en-US" dirty="0"/>
              <a:t>Assumes same common environment amongst MZ </a:t>
            </a:r>
            <a:r>
              <a:rPr lang="en-US" dirty="0" smtClean="0"/>
              <a:t>and amongst </a:t>
            </a:r>
            <a:r>
              <a:rPr lang="en-US" dirty="0"/>
              <a:t>DZ</a:t>
            </a:r>
          </a:p>
          <a:p>
            <a:r>
              <a:rPr lang="en-US" dirty="0"/>
              <a:t>Simple statistical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0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people who are more genetically similar are also more phenotypically similar, this is evidence that the trait is heritable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 extent to which this relationship holds is a measure of the heritability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7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911404"/>
              </p:ext>
            </p:extLst>
          </p:nvPr>
        </p:nvGraphicFramePr>
        <p:xfrm>
          <a:off x="457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89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pic>
        <p:nvPicPr>
          <p:cNvPr id="8" name="Content Placeholder 7" descr="h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425516" y="373415"/>
            <a:ext cx="11098205" cy="6103585"/>
          </a:xfrm>
        </p:spPr>
      </p:pic>
      <p:sp>
        <p:nvSpPr>
          <p:cNvPr id="9" name="TextBox 8"/>
          <p:cNvSpPr txBox="1"/>
          <p:nvPr/>
        </p:nvSpPr>
        <p:spPr>
          <a:xfrm>
            <a:off x="6505222" y="245356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4260333"/>
            <a:ext cx="1806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MZ and DZ twins</a:t>
            </a:r>
          </a:p>
          <a:p>
            <a:endParaRPr lang="en-US" dirty="0"/>
          </a:p>
          <a:p>
            <a:r>
              <a:rPr lang="en-US" dirty="0" smtClean="0"/>
              <a:t>Note – this is never actually used, we’ll discuss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0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931609"/>
              </p:ext>
            </p:extLst>
          </p:nvPr>
        </p:nvGraphicFramePr>
        <p:xfrm>
          <a:off x="457200" y="16002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Relationship 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Parent-offspring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99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6505222" y="399344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2271889"/>
            <a:ext cx="18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multiple types of relationships</a:t>
            </a:r>
            <a:endParaRPr lang="en-US" dirty="0"/>
          </a:p>
        </p:txBody>
      </p:sp>
      <p:pic>
        <p:nvPicPr>
          <p:cNvPr id="4" name="Content Placeholder 3" descr="he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246489" y="457199"/>
            <a:ext cx="10278742" cy="5652912"/>
          </a:xfrm>
        </p:spPr>
      </p:pic>
    </p:spTree>
    <p:extLst>
      <p:ext uri="{BB962C8B-B14F-4D97-AF65-F5344CB8AC3E}">
        <p14:creationId xmlns:p14="http://schemas.microsoft.com/office/powerpoint/2010/main" val="32738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tells us: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influence of nature </a:t>
            </a:r>
            <a:r>
              <a:rPr lang="en-US" dirty="0" err="1"/>
              <a:t>vs</a:t>
            </a:r>
            <a:r>
              <a:rPr lang="en-US" dirty="0"/>
              <a:t> nurture on the </a:t>
            </a:r>
            <a:r>
              <a:rPr lang="en-US" b="1" dirty="0"/>
              <a:t>variation</a:t>
            </a:r>
            <a:r>
              <a:rPr lang="en-US" dirty="0"/>
              <a:t> of a trait in a population</a:t>
            </a:r>
          </a:p>
          <a:p>
            <a:r>
              <a:rPr lang="en-US" dirty="0"/>
              <a:t>If there is any </a:t>
            </a:r>
            <a:r>
              <a:rPr lang="en-US" i="1" dirty="0"/>
              <a:t>a priori</a:t>
            </a:r>
            <a:r>
              <a:rPr lang="en-US" dirty="0"/>
              <a:t> reason to perform a GWAS</a:t>
            </a:r>
          </a:p>
          <a:p>
            <a:r>
              <a:rPr lang="en-US" dirty="0"/>
              <a:t>If heritability estimates of the </a:t>
            </a:r>
            <a:r>
              <a:rPr lang="en-US" b="1" dirty="0"/>
              <a:t>same trait</a:t>
            </a:r>
            <a:r>
              <a:rPr lang="en-US" dirty="0"/>
              <a:t> differ in </a:t>
            </a:r>
            <a:r>
              <a:rPr lang="en-US" b="1" dirty="0"/>
              <a:t>different populations</a:t>
            </a:r>
          </a:p>
          <a:p>
            <a:r>
              <a:rPr lang="en-US" dirty="0"/>
              <a:t>If heritability estimates of </a:t>
            </a:r>
            <a:r>
              <a:rPr lang="en-US" b="1" dirty="0"/>
              <a:t>different traits</a:t>
            </a:r>
            <a:r>
              <a:rPr lang="en-US" dirty="0"/>
              <a:t> differ in the </a:t>
            </a:r>
            <a:r>
              <a:rPr lang="en-US" b="1" dirty="0"/>
              <a:t>same population</a:t>
            </a:r>
            <a:endParaRPr lang="en-US" dirty="0"/>
          </a:p>
          <a:p>
            <a:r>
              <a:rPr lang="en-US" dirty="0"/>
              <a:t>The maximum possible prediction accuracy of a trait using genetic measures alone</a:t>
            </a:r>
          </a:p>
          <a:p>
            <a:r>
              <a:rPr lang="en-US" dirty="0"/>
              <a:t>How a trait will respond to natural </a:t>
            </a:r>
            <a:r>
              <a:rPr lang="en-US" dirty="0" smtClean="0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 number of studies have been performed to estimate heritability</a:t>
            </a:r>
          </a:p>
        </p:txBody>
      </p:sp>
      <p:pic>
        <p:nvPicPr>
          <p:cNvPr id="4" name="Content Placeholder 4" descr="visscher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61" r="-946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6903" y="6320504"/>
            <a:ext cx="1169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Visscher</a:t>
            </a:r>
            <a:r>
              <a:rPr lang="en-US" sz="1200" dirty="0" smtClean="0"/>
              <a:t>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95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about heritability in terms of 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74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-7153" r="-71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330"/>
            <a:ext cx="8229600" cy="1143000"/>
          </a:xfrm>
        </p:spPr>
        <p:txBody>
          <a:bodyPr/>
          <a:lstStyle/>
          <a:p>
            <a:r>
              <a:rPr lang="en-US" dirty="0" smtClean="0"/>
              <a:t>Nature </a:t>
            </a:r>
            <a:r>
              <a:rPr lang="en-US" strike="sngStrike" dirty="0" smtClean="0"/>
              <a:t>versus</a:t>
            </a:r>
            <a:r>
              <a:rPr lang="en-US" dirty="0" smtClean="0"/>
              <a:t> and nurture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11" y="1097755"/>
            <a:ext cx="2081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Phenotypic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0548" y="1097755"/>
            <a:ext cx="36856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Variance explained by genetic factors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7973" y="1600200"/>
            <a:ext cx="3940609" cy="662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Variance due to environmental factors or 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911" y="2133847"/>
            <a:ext cx="25442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42379" y="2478463"/>
            <a:ext cx="32297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Dominance variance component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7973" y="3952990"/>
            <a:ext cx="30447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Epistatic</a:t>
            </a:r>
            <a:r>
              <a:rPr lang="en-US" dirty="0" smtClean="0"/>
              <a:t> variance components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95755" y="4759253"/>
            <a:ext cx="24032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Broad sense heritability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95755" y="6001404"/>
            <a:ext cx="25473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Narrow sense heritability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200" y="1467087"/>
            <a:ext cx="448770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2185" y="1467087"/>
            <a:ext cx="408059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326043" y="1730637"/>
            <a:ext cx="2319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09393" y="2503179"/>
            <a:ext cx="41115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86494" y="2503179"/>
            <a:ext cx="65588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42185" y="3475232"/>
            <a:ext cx="1515788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57973" y="3475232"/>
            <a:ext cx="772829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847136" y="3475232"/>
            <a:ext cx="111640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96075" y="3475232"/>
            <a:ext cx="265144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1"/>
          </p:cNvCxnSpPr>
          <p:nvPr/>
        </p:nvCxnSpPr>
        <p:spPr>
          <a:xfrm flipH="1" flipV="1">
            <a:off x="3237555" y="4633642"/>
            <a:ext cx="558200" cy="310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37555" y="5750183"/>
            <a:ext cx="558200" cy="251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Polygenic model</a:t>
            </a:r>
          </a:p>
          <a:p>
            <a:r>
              <a:rPr lang="en-US" dirty="0" smtClean="0"/>
              <a:t>Liability </a:t>
            </a:r>
            <a:r>
              <a:rPr lang="en-US" dirty="0" err="1" smtClean="0"/>
              <a:t>vs</a:t>
            </a:r>
            <a:r>
              <a:rPr lang="en-US" dirty="0" smtClean="0"/>
              <a:t> observed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0.25 + 0.25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0.25 / 0.5 = 0.5</a:t>
            </a:r>
            <a:endParaRPr lang="en-US" dirty="0"/>
          </a:p>
        </p:txBody>
      </p:sp>
      <p:pic>
        <p:nvPicPr>
          <p:cNvPr id="4" name="Content Placeholder 3" descr="his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0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052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0.0025 + 0.249 = 0.252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0.0025 / 0.25 = 0.01</a:t>
            </a:r>
            <a:endParaRPr lang="en-US" dirty="0"/>
          </a:p>
        </p:txBody>
      </p:sp>
      <p:pic>
        <p:nvPicPr>
          <p:cNvPr id="4" name="Content Placeholder 3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177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82" b="-2768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40" y="5678566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0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3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8467"/>
            <a:ext cx="77724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296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traits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traits from discrete effects?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in the population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576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Genetic effects are additive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3225" t="-28585" b="-28585"/>
          <a:stretch/>
        </p:blipFill>
        <p:spPr>
          <a:xfrm>
            <a:off x="4775384" y="2174875"/>
            <a:ext cx="3911416" cy="3951288"/>
          </a:xfrm>
        </p:spPr>
      </p:pic>
    </p:spTree>
    <p:extLst>
      <p:ext uri="{BB962C8B-B14F-4D97-AF65-F5344CB8AC3E}">
        <p14:creationId xmlns:p14="http://schemas.microsoft.com/office/powerpoint/2010/main" val="12991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 independent loci, 2 alleles each, each major allele contributes to darker eye colour</a:t>
            </a:r>
            <a:endParaRPr lang="en-US" dirty="0"/>
          </a:p>
        </p:txBody>
      </p:sp>
      <p:pic>
        <p:nvPicPr>
          <p:cNvPr id="4" name="Picture 2" descr="http://image.slidesharecdn.com/polygenicinheritance-100504125657-phpapp02/95/polygenic-inheritance-9-728.jpg?cb=12729958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6"/>
          <a:stretch/>
        </p:blipFill>
        <p:spPr bwMode="auto">
          <a:xfrm>
            <a:off x="1475656" y="2207745"/>
            <a:ext cx="432048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43606"/>
              </p:ext>
            </p:extLst>
          </p:nvPr>
        </p:nvGraphicFramePr>
        <p:xfrm>
          <a:off x="5796136" y="3747326"/>
          <a:ext cx="1944216" cy="1924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712"/>
                <a:gridCol w="480392"/>
                <a:gridCol w="504056"/>
                <a:gridCol w="504056"/>
              </a:tblGrid>
              <a:tr h="48817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42832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96136" y="202852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Record the number of major alleles for each genotype and calculate the possible phenotypes for eye colour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80051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major alleles for each genotype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28566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Parents heterozygotes for both loci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020" y="6391112"/>
            <a:ext cx="333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Evie</a:t>
            </a:r>
            <a:r>
              <a:rPr lang="en-US" dirty="0" smtClean="0"/>
              <a:t> </a:t>
            </a:r>
            <a:r>
              <a:rPr lang="en-US" dirty="0" err="1" smtClean="0"/>
              <a:t>Stergiakouli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819349"/>
              </p:ext>
            </p:extLst>
          </p:nvPr>
        </p:nvGraphicFramePr>
        <p:xfrm>
          <a:off x="1105274" y="1844824"/>
          <a:ext cx="7283150" cy="351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601"/>
                <a:gridCol w="837601"/>
                <a:gridCol w="828447"/>
                <a:gridCol w="828447"/>
                <a:gridCol w="828447"/>
                <a:gridCol w="828447"/>
                <a:gridCol w="764720"/>
                <a:gridCol w="764720"/>
                <a:gridCol w="764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>
                          <a:solidFill>
                            <a:srgbClr val="FF0000"/>
                          </a:solidFill>
                        </a:rPr>
                        <a:t>Possible gamete genotypes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14034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Mother </a:t>
            </a:r>
            <a:r>
              <a:rPr lang="en-GB" dirty="0" err="1" smtClean="0"/>
              <a:t>AaBbCc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9170" y="37483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 </a:t>
            </a:r>
            <a:r>
              <a:rPr lang="en-GB" dirty="0" err="1" smtClean="0"/>
              <a:t>AaBbCc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55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 </a:t>
            </a:r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86934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1524000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of dominant alleles for each genotype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8775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1560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each, </a:t>
            </a:r>
            <a:br>
              <a:rPr lang="en-GB" smtClean="0"/>
            </a:br>
            <a:r>
              <a:rPr lang="en-GB" smtClean="0"/>
              <a:t>27 genotypes 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864777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2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533400"/>
            <a:ext cx="8507288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Generation of a quantitative phenotype</a:t>
            </a:r>
            <a:endParaRPr lang="en-GB" sz="32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827919"/>
              </p:ext>
            </p:extLst>
          </p:nvPr>
        </p:nvGraphicFramePr>
        <p:xfrm>
          <a:off x="685800" y="1676400"/>
          <a:ext cx="7772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reeform 9"/>
          <p:cNvSpPr/>
          <p:nvPr/>
        </p:nvSpPr>
        <p:spPr>
          <a:xfrm>
            <a:off x="1259632" y="1988840"/>
            <a:ext cx="7158446" cy="3500846"/>
          </a:xfrm>
          <a:custGeom>
            <a:avLst/>
            <a:gdLst>
              <a:gd name="connsiteX0" fmla="*/ 0 w 7158446"/>
              <a:gd name="connsiteY0" fmla="*/ 3492137 h 3500846"/>
              <a:gd name="connsiteX1" fmla="*/ 3500846 w 7158446"/>
              <a:gd name="connsiteY1" fmla="*/ 0 h 3500846"/>
              <a:gd name="connsiteX2" fmla="*/ 7158446 w 7158446"/>
              <a:gd name="connsiteY2" fmla="*/ 3500846 h 350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46" h="3500846">
                <a:moveTo>
                  <a:pt x="0" y="3492137"/>
                </a:moveTo>
                <a:cubicBezTo>
                  <a:pt x="1153886" y="1745343"/>
                  <a:pt x="2307772" y="-1451"/>
                  <a:pt x="3500846" y="0"/>
                </a:cubicBezTo>
                <a:cubicBezTo>
                  <a:pt x="4693920" y="1451"/>
                  <a:pt x="5926183" y="1751148"/>
                  <a:pt x="7158446" y="3500846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302628" y="1628800"/>
            <a:ext cx="2629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loci result in </a:t>
            </a:r>
            <a:br>
              <a:rPr lang="en-GB" dirty="0"/>
            </a:br>
            <a:r>
              <a:rPr lang="en-GB" dirty="0"/>
              <a:t>27 genotypes and </a:t>
            </a:r>
            <a:br>
              <a:rPr lang="en-GB" dirty="0"/>
            </a:br>
            <a:r>
              <a:rPr lang="en-GB" dirty="0"/>
              <a:t>7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62418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 Causal variants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858000" y="300566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variance of this distribution is </a:t>
            </a:r>
            <a:r>
              <a:rPr lang="en-US" dirty="0" err="1" smtClean="0"/>
              <a:t>var</a:t>
            </a:r>
            <a:r>
              <a:rPr lang="en-US" dirty="0" smtClean="0"/>
              <a:t>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2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SNPs have the same contribution</a:t>
            </a:r>
            <a:endParaRPr lang="en-US" dirty="0"/>
          </a:p>
        </p:txBody>
      </p:sp>
      <p:pic>
        <p:nvPicPr>
          <p:cNvPr id="4" name="Content Placeholder 3" descr="bmi_adjusted_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4" b="-8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770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Polygenic risk scores (PRS)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Many names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Polygenic risk scores</a:t>
            </a:r>
          </a:p>
          <a:p>
            <a:r>
              <a:rPr lang="en-US" dirty="0" smtClean="0"/>
              <a:t>Breeding value</a:t>
            </a:r>
          </a:p>
          <a:p>
            <a:r>
              <a:rPr lang="en-US" dirty="0" smtClean="0"/>
              <a:t>Genetic profile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every causal variant has the same effect size, then an individual’s risk score is just counting the number of risk alleles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3" y="692696"/>
            <a:ext cx="1645923" cy="123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176" y="292586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Discovery/training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7-Point Star 5"/>
          <p:cNvSpPr>
            <a:spLocks noChangeAspect="1"/>
          </p:cNvSpPr>
          <p:nvPr/>
        </p:nvSpPr>
        <p:spPr>
          <a:xfrm>
            <a:off x="539552" y="2492896"/>
            <a:ext cx="2177008" cy="1591149"/>
          </a:xfrm>
          <a:prstGeom prst="star7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852936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Samples need to be completely independent</a:t>
            </a:r>
            <a:endParaRPr lang="en-GB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ight Arrow 7"/>
          <p:cNvSpPr>
            <a:spLocks noChangeAspect="1"/>
          </p:cNvSpPr>
          <p:nvPr/>
        </p:nvSpPr>
        <p:spPr>
          <a:xfrm>
            <a:off x="2301610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5845678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Arrow 9"/>
          <p:cNvSpPr>
            <a:spLocks noChangeAspect="1"/>
          </p:cNvSpPr>
          <p:nvPr/>
        </p:nvSpPr>
        <p:spPr>
          <a:xfrm rot="9054466">
            <a:off x="5289901" y="2532324"/>
            <a:ext cx="2085258" cy="5622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3933056"/>
            <a:ext cx="423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Validation/ target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ight Arrow 11"/>
          <p:cNvSpPr>
            <a:spLocks noChangeAspect="1"/>
          </p:cNvSpPr>
          <p:nvPr/>
        </p:nvSpPr>
        <p:spPr>
          <a:xfrm>
            <a:off x="3037366" y="4941168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727956" y="4475727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Construct polygenic score on each person based on genome-wide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50552" y="4493863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for association between polygenic scores and phenotype/traits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84548" y="860085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 prune results, keep most associated SNP of each pair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48264" y="881056"/>
            <a:ext cx="1800200" cy="991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Select p value threshold: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&lt;1e-8</a:t>
            </a:r>
            <a:endParaRPr lang="en-GB" sz="1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scores (PRS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the effects for causal variants are different then an accurate measure of PRS should account for this by </a:t>
            </a:r>
            <a:r>
              <a:rPr lang="en-US" b="1" dirty="0" smtClean="0"/>
              <a:t>weighting</a:t>
            </a:r>
            <a:r>
              <a:rPr lang="en-US" dirty="0" smtClean="0"/>
              <a:t> the contribution of each SNP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SNP effects to be used are obtained from a </a:t>
            </a:r>
            <a:r>
              <a:rPr lang="en-US" b="1" dirty="0" smtClean="0"/>
              <a:t>training sample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0790" b="-3079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66556" y="1600200"/>
            <a:ext cx="1989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individuals</a:t>
            </a:r>
          </a:p>
          <a:p>
            <a:r>
              <a:rPr lang="en-US" dirty="0" smtClean="0"/>
              <a:t>3 SNPs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556" y="3457222"/>
            <a:ext cx="17497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effects of each SNP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3222" y="5376333"/>
            <a:ext cx="19191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PRS for individual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166556" y="2246531"/>
            <a:ext cx="635000" cy="364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48778" y="3626556"/>
            <a:ext cx="352778" cy="112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842000" y="5207000"/>
            <a:ext cx="1171222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09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PRS is constructed in a testing sample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4413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phenotype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4"/>
          <p:cNvSpPr txBox="1">
            <a:spLocks/>
          </p:cNvSpPr>
          <p:nvPr/>
        </p:nvSpPr>
        <p:spPr>
          <a:xfrm>
            <a:off x="457200" y="4392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the phenotypes in that testing sample is correlated with the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65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SNPs to include?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941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Clumping – keep one top SNP per locus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8434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44400610-0F1E-493C-99F7-E23641C3FD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29764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A9BA32B-AF7F-488B-927E-9A0152949C2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40573" y="1075002"/>
            <a:ext cx="9184573" cy="5051161"/>
          </a:xfrm>
        </p:spPr>
      </p:pic>
    </p:spTree>
    <p:extLst>
      <p:ext uri="{BB962C8B-B14F-4D97-AF65-F5344CB8AC3E}">
        <p14:creationId xmlns:p14="http://schemas.microsoft.com/office/powerpoint/2010/main" val="3695620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61FE6F-0D8E-4881-B156-4B3F98D3086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474621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8F701A1-1092-4415-B37E-BC338F5297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6" r="-4246"/>
          <a:stretch>
            <a:fillRect/>
          </a:stretch>
        </p:blipFill>
        <p:spPr>
          <a:xfrm>
            <a:off x="0" y="1097316"/>
            <a:ext cx="9144000" cy="5028847"/>
          </a:xfrm>
        </p:spPr>
      </p:pic>
      <p:sp>
        <p:nvSpPr>
          <p:cNvPr id="5" name="TextBox 4"/>
          <p:cNvSpPr txBox="1"/>
          <p:nvPr/>
        </p:nvSpPr>
        <p:spPr>
          <a:xfrm>
            <a:off x="1241778" y="423333"/>
            <a:ext cx="62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2014: 37k cases and 113k controls, 108 loci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infinitesimal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“Every SNP has an effect, but every effect is very small”</a:t>
            </a:r>
          </a:p>
          <a:p>
            <a:pPr lvl="1"/>
            <a:r>
              <a:rPr lang="en-US" dirty="0" smtClean="0"/>
              <a:t>Not necessarily true but a useful model</a:t>
            </a:r>
          </a:p>
          <a:p>
            <a:r>
              <a:rPr lang="en-US" dirty="0" smtClean="0"/>
              <a:t>Increased sample size enables discovery of more effects</a:t>
            </a:r>
          </a:p>
          <a:p>
            <a:r>
              <a:rPr lang="en-US" dirty="0" smtClean="0"/>
              <a:t>There are false negatives in GWAS</a:t>
            </a:r>
          </a:p>
        </p:txBody>
      </p:sp>
    </p:spTree>
    <p:extLst>
      <p:ext uri="{BB962C8B-B14F-4D97-AF65-F5344CB8AC3E}">
        <p14:creationId xmlns:p14="http://schemas.microsoft.com/office/powerpoint/2010/main" val="2544292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SNPs below the threshold in PRS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25800" t="13593" r="56900" b="43069"/>
          <a:stretch/>
        </p:blipFill>
        <p:spPr bwMode="auto">
          <a:xfrm>
            <a:off x="1157110" y="1417638"/>
            <a:ext cx="6448779" cy="518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75779" y="6414361"/>
            <a:ext cx="256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Purcell  et al Nature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55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Polygenic scores for schizophrenia </a:t>
            </a:r>
            <a:r>
              <a:rPr lang="en-GB" dirty="0" smtClean="0"/>
              <a:t>explain ~</a:t>
            </a:r>
            <a:r>
              <a:rPr lang="en-GB" dirty="0"/>
              <a:t>2% of </a:t>
            </a:r>
            <a:r>
              <a:rPr lang="en-GB" dirty="0" smtClean="0"/>
              <a:t>variance</a:t>
            </a:r>
            <a:endParaRPr lang="en-US" dirty="0"/>
          </a:p>
        </p:txBody>
      </p:sp>
      <p:pic>
        <p:nvPicPr>
          <p:cNvPr id="4" name="Picture 2" descr="MGS risk profile score analysi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" r="-28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0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Additive effect = Change in phenotype for every extra effect allele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549" r="-6549"/>
          <a:stretch/>
        </p:blipFill>
        <p:spPr/>
      </p:pic>
    </p:spTree>
    <p:extLst>
      <p:ext uri="{BB962C8B-B14F-4D97-AF65-F5344CB8AC3E}">
        <p14:creationId xmlns:p14="http://schemas.microsoft.com/office/powerpoint/2010/main" val="251394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h2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105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resemblance between relatives</a:t>
            </a:r>
          </a:p>
          <a:p>
            <a:pPr lvl="1"/>
            <a:r>
              <a:rPr lang="en-US" dirty="0" smtClean="0"/>
              <a:t>Due to shared genetics?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amount of variation in a trait that is due to genetic differences between individuals</a:t>
            </a:r>
          </a:p>
        </p:txBody>
      </p:sp>
    </p:spTree>
    <p:extLst>
      <p:ext uri="{BB962C8B-B14F-4D97-AF65-F5344CB8AC3E}">
        <p14:creationId xmlns:p14="http://schemas.microsoft.com/office/powerpoint/2010/main" val="141659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p-values?</a:t>
            </a:r>
            <a:endParaRPr lang="en-US" dirty="0"/>
          </a:p>
        </p:txBody>
      </p:sp>
      <p:pic>
        <p:nvPicPr>
          <p:cNvPr id="6" name="Content Placeholder 5" descr="fp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7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-2075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152444" y="1762667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Allele frequency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3335" y="2398889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4000" y="1438276"/>
            <a:ext cx="20884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Additive genetic </a:t>
            </a:r>
            <a:r>
              <a:rPr lang="en-US" dirty="0" smtClean="0"/>
              <a:t>variance </a:t>
            </a:r>
            <a:r>
              <a:rPr lang="en-US" dirty="0" smtClean="0"/>
              <a:t>of the SNP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2084607"/>
            <a:ext cx="107244" cy="314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1333" y="2131999"/>
            <a:ext cx="846667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6999111" y="2131999"/>
            <a:ext cx="239889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49444" y="2723445"/>
            <a:ext cx="502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52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effects relating to heritability</a:t>
            </a:r>
            <a:endParaRPr lang="en-US" dirty="0"/>
          </a:p>
        </p:txBody>
      </p:sp>
      <p:pic>
        <p:nvPicPr>
          <p:cNvPr id="5" name="Content Placeholder 4" descr="gif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755" b="-167755"/>
          <a:stretch>
            <a:fillRect/>
          </a:stretch>
        </p:blipFill>
        <p:spPr>
          <a:xfrm>
            <a:off x="609599" y="1268060"/>
            <a:ext cx="4030133" cy="2216418"/>
          </a:xfrm>
        </p:spPr>
      </p:pic>
      <p:pic>
        <p:nvPicPr>
          <p:cNvPr id="6" name="Content Placeholder 5" descr="gif.gif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514" b="-797514"/>
          <a:stretch>
            <a:fillRect/>
          </a:stretch>
        </p:blipFill>
        <p:spPr>
          <a:xfrm>
            <a:off x="1047043" y="-541763"/>
            <a:ext cx="7185378" cy="8052482"/>
          </a:xfrm>
        </p:spPr>
      </p:pic>
    </p:spTree>
    <p:extLst>
      <p:ext uri="{BB962C8B-B14F-4D97-AF65-F5344CB8AC3E}">
        <p14:creationId xmlns:p14="http://schemas.microsoft.com/office/powerpoint/2010/main" val="3285883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the prediction accuracy low?</a:t>
            </a:r>
          </a:p>
          <a:p>
            <a:endParaRPr lang="en-US" dirty="0" smtClean="0"/>
          </a:p>
          <a:p>
            <a:r>
              <a:rPr lang="en-US" dirty="0" smtClean="0"/>
              <a:t>What is the upper limit of prediction accuracy using genetic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2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phenotypes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38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50825" y="531599"/>
            <a:ext cx="8642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smtClean="0"/>
              <a:t>A simple association analysis for one SNP and a binary 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4" y="1705970"/>
            <a:ext cx="663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38011" r="10034" b="27843"/>
          <a:stretch/>
        </p:blipFill>
        <p:spPr bwMode="auto">
          <a:xfrm>
            <a:off x="916982" y="1705970"/>
            <a:ext cx="7310035" cy="281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16982" y="1310185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General case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18051" y="1332510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54842" y="4312693"/>
            <a:ext cx="8911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different is this to what we expect by chance? </a:t>
            </a:r>
          </a:p>
          <a:p>
            <a:endParaRPr lang="en-GB" dirty="0"/>
          </a:p>
          <a:p>
            <a:r>
              <a:rPr lang="en-GB" dirty="0" smtClean="0"/>
              <a:t>Statistical test?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Chi squared test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Odds ratio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7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1" t="38323" r="11086" b="14534"/>
          <a:stretch/>
        </p:blipFill>
        <p:spPr bwMode="auto">
          <a:xfrm>
            <a:off x="1078175" y="1310187"/>
            <a:ext cx="6864821" cy="324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37413" r="27351" b="38441"/>
          <a:stretch/>
        </p:blipFill>
        <p:spPr bwMode="auto">
          <a:xfrm>
            <a:off x="1501255" y="4449940"/>
            <a:ext cx="2374710" cy="139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78784" r="21642" b="16103"/>
          <a:stretch/>
        </p:blipFill>
        <p:spPr bwMode="auto">
          <a:xfrm>
            <a:off x="4203510" y="4924101"/>
            <a:ext cx="4213492" cy="4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768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Odds ratio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30054" y="1421073"/>
            <a:ext cx="4797187" cy="44730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mtClean="0"/>
              <a:t>What are the increase in odds of being a case for the G allele compared with T? </a:t>
            </a:r>
          </a:p>
          <a:p>
            <a:pPr marL="0" indent="0">
              <a:buFont typeface="Arial"/>
              <a:buNone/>
            </a:pPr>
            <a:endParaRPr lang="en-GB" sz="2000" smtClean="0"/>
          </a:p>
          <a:p>
            <a:pPr marL="0" indent="0">
              <a:buFont typeface="Arial"/>
              <a:buNone/>
            </a:pPr>
            <a:r>
              <a:rPr lang="en-GB" sz="2000" smtClean="0"/>
              <a:t>Odds ratio = </a:t>
            </a:r>
          </a:p>
          <a:p>
            <a:pPr marL="0" indent="0">
              <a:buFont typeface="Arial"/>
              <a:buNone/>
            </a:pPr>
            <a:r>
              <a:rPr lang="en-GB" sz="2000" u="sng" smtClean="0"/>
              <a:t>Odds of G in a case</a:t>
            </a:r>
          </a:p>
          <a:p>
            <a:pPr marL="0" indent="0">
              <a:buFont typeface="Arial"/>
              <a:buNone/>
            </a:pPr>
            <a:r>
              <a:rPr lang="en-GB" sz="2000" smtClean="0"/>
              <a:t>Odds of T in a case </a:t>
            </a:r>
          </a:p>
          <a:p>
            <a:pPr marL="0" indent="0">
              <a:buFont typeface="Arial"/>
              <a:buNone/>
            </a:pPr>
            <a:endParaRPr lang="en-GB" smtClean="0"/>
          </a:p>
          <a:p>
            <a:pPr marL="0" indent="0">
              <a:buFont typeface="Arial"/>
              <a:buNone/>
            </a:pPr>
            <a:endParaRPr lang="en-GB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9" t="38323" r="11086" b="14534"/>
          <a:stretch/>
        </p:blipFill>
        <p:spPr bwMode="auto">
          <a:xfrm>
            <a:off x="504967" y="1746913"/>
            <a:ext cx="2825087" cy="382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0234" y="2428965"/>
            <a:ext cx="2051543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OR = 1; No association between genotype and disease </a:t>
            </a:r>
          </a:p>
          <a:p>
            <a:endParaRPr lang="en-GB" sz="1800" dirty="0" smtClean="0"/>
          </a:p>
          <a:p>
            <a:r>
              <a:rPr lang="en-GB" sz="1800" dirty="0" smtClean="0"/>
              <a:t>OR &gt; 1; G allele increases risk of disease </a:t>
            </a:r>
          </a:p>
          <a:p>
            <a:endParaRPr lang="en-GB" sz="1800" dirty="0" smtClean="0"/>
          </a:p>
          <a:p>
            <a:r>
              <a:rPr lang="en-GB" sz="1800" dirty="0" smtClean="0"/>
              <a:t>OR &lt; 1; T allele increases risk of disease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452884" y="4607887"/>
            <a:ext cx="2777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u="sng" dirty="0"/>
              <a:t>976/808</a:t>
            </a:r>
            <a:r>
              <a:rPr lang="en-GB" sz="2400" dirty="0"/>
              <a:t>       = 1.41</a:t>
            </a:r>
            <a:endParaRPr lang="en-GB" sz="2400" u="sng" dirty="0"/>
          </a:p>
          <a:p>
            <a:r>
              <a:rPr lang="en-GB" sz="2400" dirty="0"/>
              <a:t>1024/1192</a:t>
            </a:r>
          </a:p>
        </p:txBody>
      </p:sp>
    </p:spTree>
    <p:extLst>
      <p:ext uri="{BB962C8B-B14F-4D97-AF65-F5344CB8AC3E}">
        <p14:creationId xmlns:p14="http://schemas.microsoft.com/office/powerpoint/2010/main" val="86318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 for complex models e.g. including covariates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358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of a disease phenotype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25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Liability threshold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b="25610"/>
          <a:stretch/>
        </p:blipFill>
        <p:spPr bwMode="auto">
          <a:xfrm>
            <a:off x="1679815" y="1997293"/>
            <a:ext cx="5146647" cy="358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7893" y="5468989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Unaffected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6262" y="5462130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A</a:t>
            </a:r>
            <a:r>
              <a:rPr lang="en-GB" sz="1000" dirty="0" smtClean="0">
                <a:solidFill>
                  <a:srgbClr val="FF0000"/>
                </a:solidFill>
              </a:rPr>
              <a:t>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3680" y="6524557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Adapted from van </a:t>
            </a:r>
            <a:r>
              <a:rPr lang="en-GB" sz="900" dirty="0" err="1" smtClean="0"/>
              <a:t>Dongen</a:t>
            </a:r>
            <a:r>
              <a:rPr lang="en-GB" sz="900" dirty="0" smtClean="0"/>
              <a:t> et al Nat Rev Gen 2012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253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Simplest method: correlation between monozygotic twins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523449"/>
              </p:ext>
            </p:extLst>
          </p:nvPr>
        </p:nvGraphicFramePr>
        <p:xfrm>
          <a:off x="457200" y="1600200"/>
          <a:ext cx="6172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Monozygotic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win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70778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y1 and y2 is an upper bound of the heritability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02111"/>
            <a:ext cx="52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this is not so reliable</a:t>
            </a:r>
          </a:p>
          <a:p>
            <a:r>
              <a:rPr lang="en-US" dirty="0" smtClean="0"/>
              <a:t>– what if they are only similar because they are raised in the same environment??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87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2794" r="-32794"/>
          <a:stretch>
            <a:fillRect/>
          </a:stretch>
        </p:blipFill>
        <p:spPr>
          <a:xfrm>
            <a:off x="-1353024" y="268112"/>
            <a:ext cx="11751528" cy="6462888"/>
          </a:xfrm>
        </p:spPr>
      </p:pic>
    </p:spTree>
    <p:extLst>
      <p:ext uri="{BB962C8B-B14F-4D97-AF65-F5344CB8AC3E}">
        <p14:creationId xmlns:p14="http://schemas.microsoft.com/office/powerpoint/2010/main" val="331809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Phenotypic similarity between relatives</a:t>
            </a:r>
          </a:p>
        </p:txBody>
      </p:sp>
      <p:pic>
        <p:nvPicPr>
          <p:cNvPr id="4" name="Content Placeholder 3" descr="relc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28" b="-2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28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Falconer’s method for estimating heritability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contributes to the phenotypic correlations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estimate the additive and common environmental </a:t>
            </a:r>
            <a:r>
              <a:rPr lang="en-US" dirty="0" smtClean="0"/>
              <a:t>effects</a:t>
            </a:r>
            <a:endParaRPr lang="en-US" dirty="0"/>
          </a:p>
        </p:txBody>
      </p:sp>
      <p:pic>
        <p:nvPicPr>
          <p:cNvPr id="8" name="Content Placeholder 11" descr="falconer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8" r="-3548"/>
          <a:stretch>
            <a:fillRect/>
          </a:stretch>
        </p:blipFill>
        <p:spPr/>
      </p:pic>
      <p:pic>
        <p:nvPicPr>
          <p:cNvPr id="9" name="Content Placeholder 6" descr="gif.g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01" r="-22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</TotalTime>
  <Words>2283</Words>
  <Application>Microsoft Macintosh PowerPoint</Application>
  <PresentationFormat>On-screen Show (4:3)</PresentationFormat>
  <Paragraphs>566</Paragraphs>
  <Slides>60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Quantitative genetics</vt:lpstr>
      <vt:lpstr>Outline</vt:lpstr>
      <vt:lpstr>Heritability</vt:lpstr>
      <vt:lpstr>Variation</vt:lpstr>
      <vt:lpstr>Heritability</vt:lpstr>
      <vt:lpstr>Simplest method: correlation between monozygotic twins</vt:lpstr>
      <vt:lpstr>Measuring genetic similarity</vt:lpstr>
      <vt:lpstr>Phenotypic similarity between relatives</vt:lpstr>
      <vt:lpstr>Falconer’s method for estimating heritability</vt:lpstr>
      <vt:lpstr>Falconer’s method</vt:lpstr>
      <vt:lpstr>Concept</vt:lpstr>
      <vt:lpstr>Measuring phenotypic (dis)similarity</vt:lpstr>
      <vt:lpstr>Haseman-Elston method for estimating heritability </vt:lpstr>
      <vt:lpstr>Measuring phenotypic (dis)similarity</vt:lpstr>
      <vt:lpstr>Haseman-Elston method for estimating heritability </vt:lpstr>
      <vt:lpstr>Heritability tells us:</vt:lpstr>
      <vt:lpstr>Huge number of studies have been performed to estimate heritability</vt:lpstr>
      <vt:lpstr>Thinking about heritability in terms of variation</vt:lpstr>
      <vt:lpstr>Nature versus and nurture</vt:lpstr>
      <vt:lpstr>Var(p) = 0.25 + 0.25 h2 = 0.25 / 0.5 = 0.5</vt:lpstr>
      <vt:lpstr>Var(p) = 0.63 + 0.04 h2 = 0.63 / 0.67 = 0.94</vt:lpstr>
      <vt:lpstr>Var(p) = 0.0025 + 0.249 = 0.252 h2 = 0.0025 / 0.25 = 0.01</vt:lpstr>
      <vt:lpstr>Mixed model approach</vt:lpstr>
      <vt:lpstr>Measuring genetic similarity</vt:lpstr>
      <vt:lpstr>Mixed model approach</vt:lpstr>
      <vt:lpstr>Polygenic traits</vt:lpstr>
      <vt:lpstr>Continuous traits from discrete effects?</vt:lpstr>
      <vt:lpstr>2 independent loci, 2 alleles each, each major allele contributes to darker eye colour</vt:lpstr>
      <vt:lpstr>PowerPoint Presentation</vt:lpstr>
      <vt:lpstr>PowerPoint Presentation</vt:lpstr>
      <vt:lpstr>PowerPoint Presentation</vt:lpstr>
      <vt:lpstr>PowerPoint Presentation</vt:lpstr>
      <vt:lpstr>200 Causal variants</vt:lpstr>
      <vt:lpstr>Not all SNPs have the same contribution</vt:lpstr>
      <vt:lpstr>Polygenic risk scores (PRS)</vt:lpstr>
      <vt:lpstr>PowerPoint Presentation</vt:lpstr>
      <vt:lpstr>Polygenic risk scores (PRS</vt:lpstr>
      <vt:lpstr>The PRS is constructed in a testing sample</vt:lpstr>
      <vt:lpstr>Which SNPs to include?</vt:lpstr>
      <vt:lpstr>Clumping – keep one top SNP per locus</vt:lpstr>
      <vt:lpstr>PowerPoint Presentation</vt:lpstr>
      <vt:lpstr>PowerPoint Presentation</vt:lpstr>
      <vt:lpstr>PowerPoint Presentation</vt:lpstr>
      <vt:lpstr>PowerPoint Presentation</vt:lpstr>
      <vt:lpstr>The infinitesimal model</vt:lpstr>
      <vt:lpstr>Using SNPs below the threshold in PRS</vt:lpstr>
      <vt:lpstr>Polygenic scores for schizophrenia explain ~2% of variance</vt:lpstr>
      <vt:lpstr>Additive effect = Change in phenotype for every extra effect allele</vt:lpstr>
      <vt:lpstr>Var(p) = 0.63 + 0.04 h2 = 0.63 / 0.67 = 0.94</vt:lpstr>
      <vt:lpstr>What determines the p-values?</vt:lpstr>
      <vt:lpstr>SNP effects relating to heritability</vt:lpstr>
      <vt:lpstr>QUESTIONS</vt:lpstr>
      <vt:lpstr>Disease phenotypes</vt:lpstr>
      <vt:lpstr>PowerPoint Presentation</vt:lpstr>
      <vt:lpstr>PowerPoint Presentation</vt:lpstr>
      <vt:lpstr>PowerPoint Presentation</vt:lpstr>
      <vt:lpstr>Logistic regression for complex models e.g. including covariates</vt:lpstr>
      <vt:lpstr>Genetics of a disease phenotype</vt:lpstr>
      <vt:lpstr>Liability threshold model</vt:lpstr>
      <vt:lpstr>PowerPoint Presentation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genetics</dc:title>
  <dc:creator>Gib Hemani</dc:creator>
  <cp:lastModifiedBy>Gibran Hemani</cp:lastModifiedBy>
  <cp:revision>47</cp:revision>
  <dcterms:created xsi:type="dcterms:W3CDTF">2016-05-20T13:55:13Z</dcterms:created>
  <dcterms:modified xsi:type="dcterms:W3CDTF">2016-06-15T12:00:48Z</dcterms:modified>
</cp:coreProperties>
</file>